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2" r:id="rId6"/>
    <p:sldId id="260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CA70B0-11DF-4625-A7AE-128E569BFA4F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21300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EB7A53-C62C-4F61-A3BA-D2FCBC1D2425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00813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C8BD1B-47B5-43E5-AA41-BAE92587D5F7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07793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989257-94DA-4DE4-BAFC-C696C0162174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98819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0E7ADC-3BF6-429D-90E1-8AE8041CBA0A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42414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8E180-CF0C-401B-9165-57D8AD9ECA92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96753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69391D-1CC5-4829-8924-9F57F828445C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34075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8487C2-5777-40EB-B6D0-CC795607BC24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14358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164693-D6C5-4E4C-B564-AB5D435CA8D1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62426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D3510-2EDC-4E9C-B2E1-CD7A92BB3E9B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94575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10DA59-58F5-4110-AB7F-94BCAC758F3A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41522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l-G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l-G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1DC0145-2416-46CA-8429-2229170DC891}" type="slidenum">
              <a:rPr lang="el-GR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The Financial System</a:t>
            </a:r>
            <a:endParaRPr lang="el-GR"/>
          </a:p>
        </p:txBody>
      </p:sp>
      <p:pic>
        <p:nvPicPr>
          <p:cNvPr id="2054" name="Picture 6" descr="Wall_Stre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90600"/>
            <a:ext cx="7467600" cy="559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Global trade, Global challenges</a:t>
            </a:r>
            <a:endParaRPr lang="el-GR"/>
          </a:p>
        </p:txBody>
      </p:sp>
      <p:pic>
        <p:nvPicPr>
          <p:cNvPr id="23558" name="Picture 6" descr="43647964QsJLXu_f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990600"/>
            <a:ext cx="5705475" cy="427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4" name="Picture 12" descr="mexic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125913"/>
            <a:ext cx="31242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228600" y="5486400"/>
            <a:ext cx="5791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/>
              <a:t>“No va” = don’t go (in Spanish)</a:t>
            </a:r>
            <a:endParaRPr lang="el-GR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Government Enforcement</a:t>
            </a:r>
            <a:endParaRPr lang="el-GR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066800"/>
            <a:ext cx="4114800" cy="5562600"/>
          </a:xfrm>
        </p:spPr>
        <p:txBody>
          <a:bodyPr/>
          <a:lstStyle/>
          <a:p>
            <a:r>
              <a:rPr lang="en-US" sz="2400"/>
              <a:t>The </a:t>
            </a:r>
            <a:r>
              <a:rPr lang="en-US" sz="2400" b="1" u="sng"/>
              <a:t>U.S. Government</a:t>
            </a:r>
            <a:r>
              <a:rPr lang="en-US" sz="2400"/>
              <a:t> plays a </a:t>
            </a:r>
            <a:r>
              <a:rPr lang="en-US" sz="2400" b="1" u="sng"/>
              <a:t>role</a:t>
            </a:r>
            <a:r>
              <a:rPr lang="en-US" sz="2400"/>
              <a:t> in maintaining our mixed-market system:</a:t>
            </a:r>
          </a:p>
          <a:p>
            <a:r>
              <a:rPr lang="en-US" sz="2400" b="1"/>
              <a:t>Enforces laws against monopolies and trusts</a:t>
            </a:r>
          </a:p>
          <a:p>
            <a:r>
              <a:rPr lang="en-US" sz="2400" b="1"/>
              <a:t>Laws protect consumer rights</a:t>
            </a:r>
          </a:p>
          <a:p>
            <a:r>
              <a:rPr lang="en-US" sz="2400" b="1"/>
              <a:t>Protects private property</a:t>
            </a:r>
          </a:p>
          <a:p>
            <a:r>
              <a:rPr lang="en-US" sz="2400" b="1"/>
              <a:t>Laws enforce contracts</a:t>
            </a:r>
          </a:p>
          <a:p>
            <a:r>
              <a:rPr lang="en-US" sz="2400" b="1"/>
              <a:t>Support start-up business</a:t>
            </a:r>
          </a:p>
          <a:p>
            <a:r>
              <a:rPr lang="en-US" sz="2400" b="1"/>
              <a:t>Engaging in global trade</a:t>
            </a:r>
          </a:p>
        </p:txBody>
      </p:sp>
      <p:pic>
        <p:nvPicPr>
          <p:cNvPr id="4104" name="Picture 8" descr="061219141453_Uncle_Sam_Buy_a_United_States_Government_Bond_L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066800"/>
            <a:ext cx="3522663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standar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219200"/>
            <a:ext cx="3970338" cy="519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Picture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8" r="7611" b="16667"/>
          <a:stretch>
            <a:fillRect/>
          </a:stretch>
        </p:blipFill>
        <p:spPr bwMode="auto">
          <a:xfrm>
            <a:off x="5029200" y="1143000"/>
            <a:ext cx="3565525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alarm-philadelphi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11"/>
          <a:stretch>
            <a:fillRect/>
          </a:stretch>
        </p:blipFill>
        <p:spPr bwMode="auto">
          <a:xfrm>
            <a:off x="4419600" y="1600200"/>
            <a:ext cx="4533900" cy="367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Picture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43000"/>
            <a:ext cx="4030663" cy="511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Grand%20Openi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6002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portofv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8" t="2773" r="6938" b="2946"/>
          <a:stretch>
            <a:fillRect/>
          </a:stretch>
        </p:blipFill>
        <p:spPr bwMode="auto">
          <a:xfrm>
            <a:off x="5257800" y="914400"/>
            <a:ext cx="302577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Private Sector</a:t>
            </a:r>
            <a:endParaRPr lang="el-GR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066800"/>
            <a:ext cx="4495800" cy="5486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Our economy also depends on privately owned institutions to fuel our mixed-market economy</a:t>
            </a:r>
          </a:p>
          <a:p>
            <a:pPr>
              <a:lnSpc>
                <a:spcPct val="90000"/>
              </a:lnSpc>
            </a:pPr>
            <a:r>
              <a:rPr lang="en-US" sz="2400" b="1" u="sng"/>
              <a:t>Commercial Banks, Credit Unions and Savings &amp; Loans</a:t>
            </a:r>
            <a:r>
              <a:rPr lang="en-US" sz="2400"/>
              <a:t> </a:t>
            </a:r>
            <a:r>
              <a:rPr lang="en-US" sz="2400" b="1"/>
              <a:t>all:</a:t>
            </a:r>
          </a:p>
          <a:p>
            <a:pPr>
              <a:lnSpc>
                <a:spcPct val="90000"/>
              </a:lnSpc>
            </a:pPr>
            <a:r>
              <a:rPr lang="en-US" sz="2400" b="1"/>
              <a:t>receive savings deposits (pay interest)</a:t>
            </a:r>
          </a:p>
          <a:p>
            <a:pPr>
              <a:lnSpc>
                <a:spcPct val="90000"/>
              </a:lnSpc>
            </a:pPr>
            <a:r>
              <a:rPr lang="en-US" sz="2400" b="1"/>
              <a:t>make loans (charge interest)</a:t>
            </a:r>
          </a:p>
          <a:p>
            <a:pPr>
              <a:lnSpc>
                <a:spcPct val="90000"/>
              </a:lnSpc>
            </a:pPr>
            <a:r>
              <a:rPr lang="en-US" sz="2400" b="1" u="sng"/>
              <a:t>Security Brokerages</a:t>
            </a:r>
            <a:r>
              <a:rPr lang="en-US" sz="2400" b="1"/>
              <a:t> encourage investments in corporations and government bonds</a:t>
            </a:r>
            <a:endParaRPr lang="en-US" sz="2400" b="1" u="sng"/>
          </a:p>
          <a:p>
            <a:pPr>
              <a:lnSpc>
                <a:spcPct val="90000"/>
              </a:lnSpc>
              <a:buFontTx/>
              <a:buNone/>
            </a:pPr>
            <a:endParaRPr lang="en-US" sz="2400" b="1"/>
          </a:p>
          <a:p>
            <a:pPr>
              <a:lnSpc>
                <a:spcPct val="90000"/>
              </a:lnSpc>
              <a:buFontTx/>
              <a:buNone/>
            </a:pPr>
            <a:endParaRPr lang="el-GR" sz="2400" b="1" u="sng"/>
          </a:p>
        </p:txBody>
      </p:sp>
      <p:pic>
        <p:nvPicPr>
          <p:cNvPr id="8200" name="Picture 8" descr="siepr_bernanke_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7"/>
          <a:stretch>
            <a:fillRect/>
          </a:stretch>
        </p:blipFill>
        <p:spPr bwMode="auto">
          <a:xfrm>
            <a:off x="152400" y="1714500"/>
            <a:ext cx="4495800" cy="337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Bank%20of%20America%20downtown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8" t="6923"/>
          <a:stretch>
            <a:fillRect/>
          </a:stretch>
        </p:blipFill>
        <p:spPr bwMode="auto">
          <a:xfrm>
            <a:off x="228600" y="1676400"/>
            <a:ext cx="4419600" cy="397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citi-bank-cd-interest-rat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1"/>
          <a:stretch>
            <a:fillRect/>
          </a:stretch>
        </p:blipFill>
        <p:spPr bwMode="auto">
          <a:xfrm>
            <a:off x="228600" y="1752600"/>
            <a:ext cx="4343400" cy="350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omeloanbrochuredt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26"/>
          <a:stretch>
            <a:fillRect/>
          </a:stretch>
        </p:blipFill>
        <p:spPr bwMode="auto">
          <a:xfrm>
            <a:off x="228600" y="1295400"/>
            <a:ext cx="4419600" cy="433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data?pid=avimage&amp;iid=i5u9BU_yXah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52" b="4932"/>
          <a:stretch>
            <a:fillRect/>
          </a:stretch>
        </p:blipFill>
        <p:spPr bwMode="auto">
          <a:xfrm>
            <a:off x="228600" y="1524000"/>
            <a:ext cx="44958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The Fed</a:t>
            </a:r>
            <a:endParaRPr lang="el-GR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181600" y="1371600"/>
            <a:ext cx="3962400" cy="5105400"/>
          </a:xfrm>
        </p:spPr>
        <p:txBody>
          <a:bodyPr/>
          <a:lstStyle/>
          <a:p>
            <a:r>
              <a:rPr lang="en-US" sz="2400"/>
              <a:t>The government and private sector must work together to help the economy grow</a:t>
            </a:r>
          </a:p>
          <a:p>
            <a:r>
              <a:rPr lang="en-US" sz="2400"/>
              <a:t>The</a:t>
            </a:r>
            <a:r>
              <a:rPr lang="en-US" sz="2400" b="1"/>
              <a:t> </a:t>
            </a:r>
            <a:r>
              <a:rPr lang="en-US" sz="2400" b="1" u="sng"/>
              <a:t>Federal Reserve</a:t>
            </a:r>
            <a:r>
              <a:rPr lang="en-US" sz="2400" b="1"/>
              <a:t>:</a:t>
            </a:r>
          </a:p>
          <a:p>
            <a:r>
              <a:rPr lang="en-US" sz="2400" b="1"/>
              <a:t>is the banker’s bank</a:t>
            </a:r>
          </a:p>
          <a:p>
            <a:r>
              <a:rPr lang="en-US" sz="2400" b="1"/>
              <a:t>issues currency</a:t>
            </a:r>
          </a:p>
          <a:p>
            <a:r>
              <a:rPr lang="en-US" sz="2400" b="1"/>
              <a:t>regulates the money supply</a:t>
            </a:r>
          </a:p>
          <a:p>
            <a:r>
              <a:rPr lang="en-US" sz="2400" b="1"/>
              <a:t>maintains a stable economy</a:t>
            </a:r>
          </a:p>
        </p:txBody>
      </p:sp>
      <p:pic>
        <p:nvPicPr>
          <p:cNvPr id="6152" name="Picture 8" descr="george-bush-harvard-mb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70"/>
          <a:stretch>
            <a:fillRect/>
          </a:stretch>
        </p:blipFill>
        <p:spPr bwMode="auto">
          <a:xfrm>
            <a:off x="152400" y="1143000"/>
            <a:ext cx="4800600" cy="456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Federal_Reserve_Bank_-_Richmond,_Virginia_-_January,_2007_-_006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7"/>
          <a:stretch>
            <a:fillRect/>
          </a:stretch>
        </p:blipFill>
        <p:spPr bwMode="auto">
          <a:xfrm>
            <a:off x="457200" y="1066800"/>
            <a:ext cx="4343400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7" name="Picture 13" descr="Specimen$5000bi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95400"/>
            <a:ext cx="5029200" cy="433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 descr="central_bank_0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4878388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Anti-counterfeiting-measur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14400"/>
            <a:ext cx="415925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4" name="Picture 20" descr="GayFinances_SeptAr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828800"/>
            <a:ext cx="4953000" cy="32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Picture 7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"/>
            <a:ext cx="62071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Growing the Economy</a:t>
            </a:r>
            <a:endParaRPr lang="el-GR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066800"/>
            <a:ext cx="4419600" cy="5638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When the economy is in a slowdown or recession, the economy needs help. </a:t>
            </a:r>
          </a:p>
          <a:p>
            <a:pPr>
              <a:lnSpc>
                <a:spcPct val="80000"/>
              </a:lnSpc>
            </a:pPr>
            <a:r>
              <a:rPr lang="en-US" sz="2400" b="1" u="sng"/>
              <a:t>to grow the economy, the Fed</a:t>
            </a:r>
            <a:r>
              <a:rPr lang="en-US" sz="2400" b="1"/>
              <a:t> will...</a:t>
            </a:r>
          </a:p>
          <a:p>
            <a:pPr>
              <a:lnSpc>
                <a:spcPct val="80000"/>
              </a:lnSpc>
            </a:pPr>
            <a:r>
              <a:rPr lang="en-US" sz="2400" b="1"/>
              <a:t>lower reserve requirement for banks</a:t>
            </a:r>
          </a:p>
          <a:p>
            <a:pPr>
              <a:lnSpc>
                <a:spcPct val="80000"/>
              </a:lnSpc>
            </a:pPr>
            <a:r>
              <a:rPr lang="en-US" sz="2400" b="1"/>
              <a:t>lower the discount (interest) rate </a:t>
            </a:r>
            <a:r>
              <a:rPr lang="en-US" sz="2400"/>
              <a:t>at which banks borrow money from the government</a:t>
            </a:r>
            <a:endParaRPr lang="en-US" sz="2400" b="1"/>
          </a:p>
          <a:p>
            <a:pPr>
              <a:lnSpc>
                <a:spcPct val="80000"/>
              </a:lnSpc>
            </a:pPr>
            <a:r>
              <a:rPr lang="en-US" sz="2400" b="1"/>
              <a:t>purchase government securities</a:t>
            </a:r>
          </a:p>
          <a:p>
            <a:pPr>
              <a:lnSpc>
                <a:spcPct val="80000"/>
              </a:lnSpc>
            </a:pPr>
            <a:r>
              <a:rPr lang="en-US" sz="2400"/>
              <a:t>ALL TAKE MONEY FROM THE FED AND PUT IN OUT INTO THE ECONOMY</a:t>
            </a:r>
            <a:endParaRPr lang="el-GR" sz="2400"/>
          </a:p>
        </p:txBody>
      </p:sp>
      <p:pic>
        <p:nvPicPr>
          <p:cNvPr id="12296" name="Picture 8" descr="reces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r="5000" b="6667"/>
          <a:stretch>
            <a:fillRect/>
          </a:stretch>
        </p:blipFill>
        <p:spPr bwMode="auto">
          <a:xfrm>
            <a:off x="5105400" y="1722438"/>
            <a:ext cx="3886200" cy="310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000a50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57400"/>
            <a:ext cx="4381500" cy="292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1285094348_33b3a99743_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066800"/>
            <a:ext cx="4170363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Picture 18" descr="fed_12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43000"/>
            <a:ext cx="432435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8" name="Picture 20" descr="CB02555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6400"/>
            <a:ext cx="4343400" cy="34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Slowing the Economy</a:t>
            </a:r>
            <a:endParaRPr lang="el-GR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029200" y="1371600"/>
            <a:ext cx="4114800" cy="5105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When the economy is booming, it needs to be slowed to prevent a crash</a:t>
            </a:r>
          </a:p>
          <a:p>
            <a:pPr>
              <a:lnSpc>
                <a:spcPct val="90000"/>
              </a:lnSpc>
            </a:pPr>
            <a:r>
              <a:rPr lang="en-US" sz="2400" b="1" u="sng"/>
              <a:t>To slow the economy, the Fed</a:t>
            </a:r>
            <a:r>
              <a:rPr lang="en-US" sz="2400" b="1"/>
              <a:t> will...</a:t>
            </a:r>
          </a:p>
          <a:p>
            <a:pPr>
              <a:lnSpc>
                <a:spcPct val="90000"/>
              </a:lnSpc>
            </a:pPr>
            <a:r>
              <a:rPr lang="en-US" sz="2400" b="1"/>
              <a:t>raise reserve requirement for banks</a:t>
            </a:r>
          </a:p>
          <a:p>
            <a:pPr>
              <a:lnSpc>
                <a:spcPct val="90000"/>
              </a:lnSpc>
            </a:pPr>
            <a:r>
              <a:rPr lang="en-US" sz="2400" b="1"/>
              <a:t>raise the discount (interest) rate</a:t>
            </a:r>
          </a:p>
          <a:p>
            <a:pPr>
              <a:lnSpc>
                <a:spcPct val="90000"/>
              </a:lnSpc>
            </a:pPr>
            <a:r>
              <a:rPr lang="en-US" sz="2400" b="1"/>
              <a:t>sell government securities</a:t>
            </a:r>
          </a:p>
          <a:p>
            <a:pPr>
              <a:lnSpc>
                <a:spcPct val="90000"/>
              </a:lnSpc>
            </a:pPr>
            <a:r>
              <a:rPr lang="en-US" sz="2400"/>
              <a:t>ALL TAKE MONEY OUT OF THE ECONOMY AND INTO THE FED</a:t>
            </a:r>
            <a:endParaRPr lang="el-GR" sz="2400"/>
          </a:p>
          <a:p>
            <a:pPr>
              <a:lnSpc>
                <a:spcPct val="90000"/>
              </a:lnSpc>
            </a:pPr>
            <a:endParaRPr lang="el-GR" sz="2400"/>
          </a:p>
        </p:txBody>
      </p:sp>
      <p:pic>
        <p:nvPicPr>
          <p:cNvPr id="14344" name="Picture 8" descr="Dubai in 19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3886200" cy="258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Dubai in 2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86200"/>
            <a:ext cx="3886200" cy="258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1600200" y="3581400"/>
            <a:ext cx="1555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/>
              <a:t>Dubai, UAE 1991</a:t>
            </a:r>
            <a:endParaRPr lang="el-GR" sz="1400"/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1524000" y="6553200"/>
            <a:ext cx="1555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/>
              <a:t>Dubai, UAE 2005</a:t>
            </a:r>
            <a:endParaRPr lang="el-GR" sz="1400"/>
          </a:p>
        </p:txBody>
      </p:sp>
      <p:pic>
        <p:nvPicPr>
          <p:cNvPr id="14350" name="Picture 14" descr="pennies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4419600" cy="416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2" name="Picture 16" descr="fed_rate_moves_correcte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76400"/>
            <a:ext cx="457200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4" name="Picture 18" descr="us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4876800" cy="402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6" name="Picture 20" descr="300_nabbe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43000"/>
            <a:ext cx="405765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/>
      <p:bldP spid="143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Global Trade</a:t>
            </a:r>
            <a:endParaRPr lang="el-GR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371600"/>
            <a:ext cx="4572000" cy="5105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The U.S. government encourages businesses to trade internationally</a:t>
            </a:r>
          </a:p>
          <a:p>
            <a:pPr>
              <a:lnSpc>
                <a:spcPct val="90000"/>
              </a:lnSpc>
            </a:pPr>
            <a:r>
              <a:rPr lang="en-US" sz="2400" b="1" u="sng"/>
              <a:t>International Trade</a:t>
            </a:r>
            <a:r>
              <a:rPr lang="en-US" sz="2400" b="1"/>
              <a:t> allows us to </a:t>
            </a:r>
            <a:r>
              <a:rPr lang="en-US" sz="2400"/>
              <a:t>:</a:t>
            </a:r>
          </a:p>
          <a:p>
            <a:pPr>
              <a:lnSpc>
                <a:spcPct val="90000"/>
              </a:lnSpc>
            </a:pPr>
            <a:r>
              <a:rPr lang="en-US" sz="2400" b="1"/>
              <a:t>sell goods to other countries</a:t>
            </a:r>
          </a:p>
          <a:p>
            <a:pPr>
              <a:lnSpc>
                <a:spcPct val="90000"/>
              </a:lnSpc>
            </a:pPr>
            <a:r>
              <a:rPr lang="en-US" sz="2400" b="1"/>
              <a:t>buy goods that we do not produce efficiently</a:t>
            </a:r>
          </a:p>
          <a:p>
            <a:pPr>
              <a:lnSpc>
                <a:spcPct val="90000"/>
              </a:lnSpc>
            </a:pPr>
            <a:r>
              <a:rPr lang="en-US" sz="2400" b="1"/>
              <a:t>buy goods at lower costs</a:t>
            </a:r>
          </a:p>
          <a:p>
            <a:pPr>
              <a:lnSpc>
                <a:spcPct val="90000"/>
              </a:lnSpc>
            </a:pPr>
            <a:r>
              <a:rPr lang="en-US" sz="2400" b="1"/>
              <a:t>have more variety of goods</a:t>
            </a:r>
          </a:p>
          <a:p>
            <a:pPr>
              <a:lnSpc>
                <a:spcPct val="90000"/>
              </a:lnSpc>
            </a:pPr>
            <a:r>
              <a:rPr lang="en-US" sz="2400" b="1"/>
              <a:t>buy technology that lowers production costs</a:t>
            </a:r>
          </a:p>
          <a:p>
            <a:pPr>
              <a:lnSpc>
                <a:spcPct val="90000"/>
              </a:lnSpc>
            </a:pPr>
            <a:endParaRPr lang="el-GR" sz="2400" b="1"/>
          </a:p>
        </p:txBody>
      </p:sp>
      <p:pic>
        <p:nvPicPr>
          <p:cNvPr id="18439" name="Picture 7" descr="Terminal46@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143000"/>
            <a:ext cx="4143375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3" name="Picture 11" descr="Iran%20Hormu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0"/>
          <a:stretch>
            <a:fillRect/>
          </a:stretch>
        </p:blipFill>
        <p:spPr bwMode="auto">
          <a:xfrm>
            <a:off x="4648200" y="1600200"/>
            <a:ext cx="4495800" cy="377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5" name="Picture 13" descr="viziox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828800"/>
            <a:ext cx="4291013" cy="320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7" name="Picture 15" descr="CoffeeCo_00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57400"/>
            <a:ext cx="4419600" cy="294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9" name="Picture 17" descr="robot_welder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990600"/>
            <a:ext cx="4119563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3" name="Picture 21" descr="HPIM229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3" t="29108" r="36633" b="10033"/>
          <a:stretch>
            <a:fillRect/>
          </a:stretch>
        </p:blipFill>
        <p:spPr bwMode="auto">
          <a:xfrm>
            <a:off x="4740275" y="1143000"/>
            <a:ext cx="42291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4" name="Picture 14" descr="9537_13_s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67"/>
          <a:stretch>
            <a:fillRect/>
          </a:stretch>
        </p:blipFill>
        <p:spPr bwMode="auto">
          <a:xfrm>
            <a:off x="152400" y="1828800"/>
            <a:ext cx="4343400" cy="341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6" name="Picture 16" descr="610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2200"/>
            <a:ext cx="4429125" cy="261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8" name="Picture 18" descr="HPIM228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81200"/>
            <a:ext cx="4572000" cy="342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The Global Economy</a:t>
            </a:r>
            <a:endParaRPr lang="el-GR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029200" y="1219200"/>
            <a:ext cx="4114800" cy="5410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The </a:t>
            </a:r>
            <a:r>
              <a:rPr lang="en-US" sz="2400" b="1" u="sng"/>
              <a:t>Global Economy</a:t>
            </a:r>
            <a:r>
              <a:rPr lang="en-US" sz="2400" b="1"/>
              <a:t> allows all countries to buy and sell goods, resulting in...</a:t>
            </a:r>
            <a:endParaRPr lang="en-US" sz="2400"/>
          </a:p>
          <a:p>
            <a:pPr>
              <a:lnSpc>
                <a:spcPct val="80000"/>
              </a:lnSpc>
            </a:pPr>
            <a:r>
              <a:rPr lang="en-US" sz="2400" b="1"/>
              <a:t>worldwide markets</a:t>
            </a:r>
            <a:r>
              <a:rPr lang="en-US" sz="2400"/>
              <a:t>, allows our businesses to sell their products all over the world</a:t>
            </a:r>
          </a:p>
          <a:p>
            <a:pPr>
              <a:lnSpc>
                <a:spcPct val="80000"/>
              </a:lnSpc>
            </a:pPr>
            <a:r>
              <a:rPr lang="en-US" sz="2400" b="1"/>
              <a:t>specialization of countries </a:t>
            </a:r>
            <a:r>
              <a:rPr lang="en-US" sz="2400"/>
              <a:t>(each country produces what it can do most efficiently)</a:t>
            </a:r>
            <a:r>
              <a:rPr lang="en-US" sz="2400" b="1"/>
              <a:t> </a:t>
            </a:r>
          </a:p>
          <a:p>
            <a:pPr>
              <a:lnSpc>
                <a:spcPct val="80000"/>
              </a:lnSpc>
            </a:pPr>
            <a:r>
              <a:rPr lang="en-US" sz="2400" b="1"/>
              <a:t>new technology being available to more people</a:t>
            </a:r>
          </a:p>
          <a:p>
            <a:pPr>
              <a:lnSpc>
                <a:spcPct val="80000"/>
              </a:lnSpc>
            </a:pPr>
            <a:r>
              <a:rPr lang="en-US" sz="2400" b="1"/>
              <a:t>nations having increased wealth</a:t>
            </a:r>
          </a:p>
          <a:p>
            <a:pPr>
              <a:lnSpc>
                <a:spcPct val="80000"/>
              </a:lnSpc>
            </a:pPr>
            <a:endParaRPr lang="el-GR" sz="2400" b="1"/>
          </a:p>
        </p:txBody>
      </p:sp>
      <p:pic>
        <p:nvPicPr>
          <p:cNvPr id="20488" name="Picture 8" descr="N22x8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9"/>
          <a:stretch>
            <a:fillRect/>
          </a:stretch>
        </p:blipFill>
        <p:spPr bwMode="auto">
          <a:xfrm>
            <a:off x="152400" y="1295400"/>
            <a:ext cx="4343400" cy="407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9" name="Picture 19" descr="HPIM229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8" r="6580"/>
          <a:stretch>
            <a:fillRect/>
          </a:stretch>
        </p:blipFill>
        <p:spPr bwMode="auto">
          <a:xfrm>
            <a:off x="228600" y="1600200"/>
            <a:ext cx="4724400" cy="440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E3C3F9E90C884C80050D0F153243D1" ma:contentTypeVersion="0" ma:contentTypeDescription="Create a new document." ma:contentTypeScope="" ma:versionID="985ba0cf55f7d187582e2b0435f7883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ff182d22d1788fc550c5f914e2fbbdd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91889A2-4783-44BC-BDD1-E90C30DE92A0}"/>
</file>

<file path=customXml/itemProps2.xml><?xml version="1.0" encoding="utf-8"?>
<ds:datastoreItem xmlns:ds="http://schemas.openxmlformats.org/officeDocument/2006/customXml" ds:itemID="{5A878FFF-6890-4571-A43C-31C6885BDD0C}"/>
</file>

<file path=customXml/itemProps3.xml><?xml version="1.0" encoding="utf-8"?>
<ds:datastoreItem xmlns:ds="http://schemas.openxmlformats.org/officeDocument/2006/customXml" ds:itemID="{997CE639-FE7F-42E2-AE63-4776083A5DB4}"/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365</Words>
  <Application>Microsoft Office PowerPoint</Application>
  <PresentationFormat>On-screen Show (4:3)</PresentationFormat>
  <Paragraphs>54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Arial</vt:lpstr>
      <vt:lpstr>Default Design</vt:lpstr>
      <vt:lpstr>The Financial System</vt:lpstr>
      <vt:lpstr>Government Enforcement</vt:lpstr>
      <vt:lpstr>Private Sector</vt:lpstr>
      <vt:lpstr>The Fed</vt:lpstr>
      <vt:lpstr>PowerPoint Presentation</vt:lpstr>
      <vt:lpstr>Growing the Economy</vt:lpstr>
      <vt:lpstr>Slowing the Economy</vt:lpstr>
      <vt:lpstr>Global Trade</vt:lpstr>
      <vt:lpstr>The Global Economy</vt:lpstr>
      <vt:lpstr>Global trade, Global challenges</vt:lpstr>
    </vt:vector>
  </TitlesOfParts>
  <Company>Virginia Beach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Financial System</dc:title>
  <dc:creator>Phillip McGinnis</dc:creator>
  <cp:lastModifiedBy>Phillip C. McGinnis</cp:lastModifiedBy>
  <cp:revision>34</cp:revision>
  <dcterms:created xsi:type="dcterms:W3CDTF">2008-04-24T13:43:26Z</dcterms:created>
  <dcterms:modified xsi:type="dcterms:W3CDTF">2013-04-19T14:09:52Z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0x0101002BE3C3F9E90C884C80050D0F153243D1</vt:lpwstr>
  </property>
</Properties>
</file>